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40" d="100"/>
          <a:sy n="40" d="100"/>
        </p:scale>
        <p:origin x="-642"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4/5/2019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microsoft.com/office/2007/relationships/hdphoto" Target="../media/hdphoto5.wdp"/><Relationship Id="rId26" Type="http://schemas.openxmlformats.org/officeDocument/2006/relationships/image" Target="../media/image18.png"/><Relationship Id="rId3" Type="http://schemas.microsoft.com/office/2007/relationships/hdphoto" Target="../media/hdphoto1.wdp"/><Relationship Id="rId21" Type="http://schemas.openxmlformats.org/officeDocument/2006/relationships/image" Target="../media/image14.jp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16.png"/><Relationship Id="rId28"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4.wdp"/><Relationship Id="rId22" Type="http://schemas.openxmlformats.org/officeDocument/2006/relationships/image" Target="../media/image15.jpg"/><Relationship Id="rId27"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7.png"/><Relationship Id="rId18" Type="http://schemas.microsoft.com/office/2007/relationships/hdphoto" Target="../media/hdphoto9.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16.png"/><Relationship Id="rId17" Type="http://schemas.openxmlformats.org/officeDocument/2006/relationships/image" Target="../media/image19.png"/><Relationship Id="rId2" Type="http://schemas.openxmlformats.org/officeDocument/2006/relationships/image" Target="../media/image20.jpe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8.png"/><Relationship Id="rId10" Type="http://schemas.microsoft.com/office/2007/relationships/hdphoto" Target="../media/hdphoto10.wdp"/><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jpeg"/><Relationship Id="rId25" Type="http://schemas.openxmlformats.org/officeDocument/2006/relationships/image" Target="../media/image49.png"/><Relationship Id="rId2" Type="http://schemas.openxmlformats.org/officeDocument/2006/relationships/image" Target="../media/image27.png"/><Relationship Id="rId16" Type="http://schemas.openxmlformats.org/officeDocument/2006/relationships/image" Target="../media/image40.jpe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jp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jpg"/><Relationship Id="rId22" Type="http://schemas.openxmlformats.org/officeDocument/2006/relationships/image" Target="../media/image46.PNG"/><Relationship Id="rId27"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28898876" y="22294651"/>
            <a:ext cx="14354383" cy="81015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t>
            </a:r>
            <a:r>
              <a:rPr lang="en-US" sz="4000" dirty="0" smtClean="0">
                <a:latin typeface="Times New Roman" panose="02020603050405020304" pitchFamily="18" charset="0"/>
                <a:cs typeface="Times New Roman" panose="02020603050405020304" pitchFamily="18" charset="0"/>
              </a:rPr>
              <a:t>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a:t>
            </a:r>
            <a:r>
              <a:rPr lang="en-US" sz="2800" dirty="0" smtClean="0">
                <a:latin typeface="Times New Roman" panose="02020603050405020304" pitchFamily="18" charset="0"/>
                <a:cs typeface="Times New Roman" panose="02020603050405020304" pitchFamily="18" charset="0"/>
              </a:rPr>
              <a:t>Cooldown</a:t>
            </a: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40877847" y="711768"/>
            <a:ext cx="2375413" cy="2508510"/>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a:t>
            </a:r>
            <a:r>
              <a:rPr lang="en-US" sz="6000" dirty="0" smtClean="0">
                <a:latin typeface="Times New Roman" panose="02020603050405020304" pitchFamily="18" charset="0"/>
                <a:cs typeface="Times New Roman" panose="02020603050405020304" pitchFamily="18" charset="0"/>
              </a:rPr>
              <a:t>Helium and Polarization of TEMPO Doped Ara</a:t>
            </a:r>
            <a:r>
              <a:rPr lang="en-US" sz="6000" dirty="0" smtClean="0">
                <a:latin typeface="Times New Roman" panose="02020603050405020304" pitchFamily="18" charset="0"/>
                <a:cs typeface="Times New Roman" panose="02020603050405020304" pitchFamily="18" charset="0"/>
              </a:rPr>
              <a:t>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4520959" y="1365858"/>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870244" y="7175834"/>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Box 3"/>
              <p:cNvSpPr txBox="1"/>
              <p:nvPr/>
            </p:nvSpPr>
            <p:spPr>
              <a:xfrm>
                <a:off x="28898877" y="5071627"/>
                <a:ext cx="14354383" cy="101294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endParaRPr lang="en-US" sz="4000" dirty="0" smtClean="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a:t>
                </a:r>
                <a:r>
                  <a:rPr lang="en-US" sz="2800" dirty="0" smtClean="0">
                    <a:latin typeface="Times New Roman" panose="02020603050405020304" pitchFamily="18" charset="0"/>
                    <a:cs typeface="Times New Roman" panose="02020603050405020304" pitchFamily="18" charset="0"/>
                  </a:rPr>
                  <a:t>0.77520692</a:t>
                </a:r>
              </a:p>
              <a:p>
                <a:pPr algn="ctr"/>
                <a:endParaRPr lang="en-US" sz="28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An Allen Bradley Resistor was used to calculate the temperature on the adjacent side of the heating baffle. </a:t>
                </a:r>
                <a:r>
                  <a:rPr lang="en-US" sz="2800" dirty="0" smtClean="0">
                    <a:latin typeface="Times New Roman" panose="02020603050405020304" pitchFamily="18" charset="0"/>
                    <a:cs typeface="Times New Roman" panose="02020603050405020304" pitchFamily="18" charset="0"/>
                  </a:rPr>
                  <a:t>Previous to instillation a calibration must occur with the given equation and values listed below. These values were predetermined by the manufactures. Allen Bradley Resistors are Negative Temperature Coefficient resistors, meaning they exhibit an exponential increase in resistance in low temperatures.   </a:t>
                </a:r>
                <a:r>
                  <a:rPr lang="en-US" sz="2800" dirty="0" smtClean="0">
                    <a:latin typeface="Times New Roman" panose="02020603050405020304" pitchFamily="18" charset="0"/>
                    <a:cs typeface="Times New Roman" panose="02020603050405020304" pitchFamily="18" charset="0"/>
                  </a:rPr>
                  <a: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28898877" y="5071627"/>
                <a:ext cx="14354383" cy="10129440"/>
              </a:xfrm>
              <a:prstGeom prst="rect">
                <a:avLst/>
              </a:prstGeom>
              <a:blipFill>
                <a:blip r:embed="rId9"/>
                <a:stretch>
                  <a:fillRect l="-509" t="-1022" r="-1273"/>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320611" y="10698508"/>
            <a:ext cx="5510914" cy="4133186"/>
          </a:xfrm>
          <a:prstGeom prst="rect">
            <a:avLst/>
          </a:prstGeom>
          <a:ln>
            <a:solidFill>
              <a:schemeClr val="tx1"/>
            </a:solidFill>
          </a:ln>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64263" y="24027786"/>
            <a:ext cx="6400800" cy="4800600"/>
          </a:xfrm>
          <a:prstGeom prst="rect">
            <a:avLst/>
          </a:prstGeom>
          <a:ln>
            <a:solidFill>
              <a:schemeClr val="tx1"/>
            </a:solidFill>
          </a:ln>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82237" y="24027786"/>
            <a:ext cx="6400800" cy="4800600"/>
          </a:xfrm>
          <a:prstGeom prst="rect">
            <a:avLst/>
          </a:prstGeom>
          <a:ln>
            <a:solidFill>
              <a:schemeClr val="tx1"/>
            </a:solidFill>
          </a:ln>
        </p:spPr>
      </p:pic>
      <p:sp>
        <p:nvSpPr>
          <p:cNvPr id="8" name="TextBox 7"/>
          <p:cNvSpPr txBox="1"/>
          <p:nvPr/>
        </p:nvSpPr>
        <p:spPr>
          <a:xfrm>
            <a:off x="28898876" y="15499149"/>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dissipation from a top down viewpoint and Figure (ii) shows a side profile. Thermal analysis was done using SOLIDWORKS.  </a:t>
            </a:r>
            <a:endParaRPr lang="en-US" sz="2800" dirty="0" smtClean="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3" cstate="hqprint">
            <a:extLst>
              <a:ext uri="{BEBA8EAE-BF5A-486C-A8C5-ECC9F3942E4B}">
                <a14:imgProps xmlns:a14="http://schemas.microsoft.com/office/drawing/2010/main">
                  <a14:imgLayer r:embed="rId14">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446555"/>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Mercury </a:t>
            </a:r>
            <a:r>
              <a:rPr lang="en-US" sz="2800" dirty="0">
                <a:latin typeface="Times New Roman" panose="02020603050405020304" pitchFamily="18" charset="0"/>
                <a:cs typeface="Times New Roman" panose="02020603050405020304" pitchFamily="18" charset="0"/>
              </a:rPr>
              <a:t>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point temperature or heat flow (%). </a:t>
            </a:r>
            <a:endParaRPr lang="en-US" sz="4000" dirty="0" smtClean="0">
              <a:latin typeface="Times New Roman" panose="02020603050405020304" pitchFamily="18" charset="0"/>
              <a:cs typeface="Times New Roman" panose="02020603050405020304" pitchFamily="18" charset="0"/>
            </a:endParaRPr>
          </a:p>
          <a:p>
            <a:pPr algn="ctr"/>
            <a:r>
              <a:rPr lang="en-US" sz="4000" dirty="0" smtClean="0">
                <a:latin typeface="Times New Roman" panose="02020603050405020304" pitchFamily="18" charset="0"/>
                <a:cs typeface="Times New Roman" panose="02020603050405020304" pitchFamily="18" charset="0"/>
              </a:rPr>
              <a:t>Heating </a:t>
            </a:r>
            <a:r>
              <a:rPr lang="en-US" sz="4000" dirty="0">
                <a:latin typeface="Times New Roman" panose="02020603050405020304" pitchFamily="18" charset="0"/>
                <a:cs typeface="Times New Roman" panose="02020603050405020304" pitchFamily="18" charset="0"/>
              </a:rPr>
              <a:t>Element </a:t>
            </a:r>
            <a:endParaRPr lang="en-US" sz="40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19 </a:t>
            </a:r>
            <a:r>
              <a:rPr lang="en-US" sz="2800" dirty="0">
                <a:latin typeface="Times New Roman" panose="02020603050405020304" pitchFamily="18" charset="0"/>
                <a:cs typeface="Times New Roman" panose="02020603050405020304" pitchFamily="18" charset="0"/>
              </a:rPr>
              <a:t>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Heating </a:t>
            </a:r>
            <a:r>
              <a:rPr lang="en-US" sz="2800" dirty="0">
                <a:latin typeface="Times New Roman" panose="02020603050405020304" pitchFamily="18" charset="0"/>
                <a:cs typeface="Times New Roman" panose="02020603050405020304" pitchFamily="18" charset="0"/>
              </a:rPr>
              <a:t>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heating cartridge and Allen Bradley resistor separated by a copper baffle. Wiring consisted of magnet wire and spade clips connections. </a:t>
            </a:r>
          </a:p>
        </p:txBody>
      </p:sp>
      <p:sp>
        <p:nvSpPr>
          <p:cNvPr id="59" name="TextBox 58"/>
          <p:cNvSpPr txBox="1"/>
          <p:nvPr/>
        </p:nvSpPr>
        <p:spPr>
          <a:xfrm>
            <a:off x="29604981" y="29026101"/>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1 is a graphical visualization of the heater equilibrating to a set point temperature of 100 K</a:t>
            </a:r>
            <a:r>
              <a:rPr lang="en-US" sz="2800" dirty="0" smtClean="0">
                <a:latin typeface="Times New Roman" panose="02020603050405020304" pitchFamily="18" charset="0"/>
                <a:cs typeface="Times New Roman" panose="02020603050405020304" pitchFamily="18" charset="0"/>
              </a:rPr>
              <a:t>.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68439" y="16742230"/>
            <a:ext cx="5361480" cy="4021110"/>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748978" y="29026101"/>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2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8678509"/>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184372" y="18673726"/>
            <a:ext cx="6796530" cy="3104322"/>
          </a:xfrm>
          <a:prstGeom prst="rect">
            <a:avLst/>
          </a:prstGeom>
          <a:ln>
            <a:solidFill>
              <a:schemeClr val="tx1"/>
            </a:solidFill>
          </a:ln>
        </p:spPr>
      </p:pic>
      <p:pic>
        <p:nvPicPr>
          <p:cNvPr id="32" name="Picture 31"/>
          <p:cNvPicPr/>
          <p:nvPr/>
        </p:nvPicPr>
        <p:blipFill rotWithShape="1">
          <a:blip r:embed="rId23"/>
          <a:srcRect t="-8893" b="-1"/>
          <a:stretch/>
        </p:blipFill>
        <p:spPr>
          <a:xfrm>
            <a:off x="4750009" y="7277561"/>
            <a:ext cx="5002268" cy="4913483"/>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4" cstate="hqprint">
            <a:extLst>
              <a:ext uri="{BEBA8EAE-BF5A-486C-A8C5-ECC9F3942E4B}">
                <a14:imgProps xmlns:a14="http://schemas.microsoft.com/office/drawing/2010/main">
                  <a14:imgLayer r:embed="rId25">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6" cstate="hqprint">
            <a:extLst>
              <a:ext uri="{BEBA8EAE-BF5A-486C-A8C5-ECC9F3942E4B}">
                <a14:imgProps xmlns:a14="http://schemas.microsoft.com/office/drawing/2010/main">
                  <a14:imgLayer r:embed="rId27">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4081022" y="28596248"/>
            <a:ext cx="2770280" cy="37133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7297457" y="28596248"/>
            <a:ext cx="4126148" cy="5530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9561" y="21074249"/>
            <a:ext cx="12835164" cy="1938992"/>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r>
              <a:rPr lang="en-US" sz="4000" dirty="0"/>
              <a:t> </a:t>
            </a:r>
          </a:p>
        </p:txBody>
      </p:sp>
      <p:sp>
        <p:nvSpPr>
          <p:cNvPr id="25" name="TextBox 24"/>
          <p:cNvSpPr txBox="1"/>
          <p:nvPr/>
        </p:nvSpPr>
        <p:spPr>
          <a:xfrm>
            <a:off x="789560" y="14743494"/>
            <a:ext cx="12519237"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 </a:t>
            </a:r>
          </a:p>
        </p:txBody>
      </p:sp>
      <p:sp>
        <p:nvSpPr>
          <p:cNvPr id="27" name="TextBox 26"/>
          <p:cNvSpPr txBox="1"/>
          <p:nvPr/>
        </p:nvSpPr>
        <p:spPr>
          <a:xfrm>
            <a:off x="789560" y="4866572"/>
            <a:ext cx="12519237"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a:r>
            <a:r>
              <a:rPr lang="en-US" sz="2800" dirty="0" smtClean="0">
                <a:latin typeface="Times New Roman" panose="02020603050405020304" pitchFamily="18" charset="0"/>
                <a:cs typeface="Times New Roman" panose="02020603050405020304" pitchFamily="18" charset="0"/>
              </a:rPr>
              <a:t>at the Polarized Target Lab was to </a:t>
            </a:r>
            <a:r>
              <a:rPr lang="en-US" sz="2800" dirty="0">
                <a:latin typeface="Times New Roman" panose="02020603050405020304" pitchFamily="18" charset="0"/>
                <a:cs typeface="Times New Roman" panose="02020603050405020304" pitchFamily="18" charset="0"/>
              </a:rPr>
              <a:t>test polarizable proton rich target material for use in our DNP </a:t>
            </a:r>
            <a:r>
              <a:rPr lang="en-US" sz="2800" dirty="0" smtClean="0">
                <a:latin typeface="Times New Roman" panose="02020603050405020304" pitchFamily="18" charset="0"/>
                <a:cs typeface="Times New Roman" panose="02020603050405020304" pitchFamily="18" charset="0"/>
              </a:rPr>
              <a:t>polarizer (as seen on the left). Secondly, to implement a system to vaporized liquid helium venting from the fridge space (as seen on the right). A deconstruction of the DNP polarizer is seen below. </a:t>
            </a:r>
            <a:endParaRPr lang="en-US" sz="2800"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13624724" y="5574458"/>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6072</TotalTime>
  <Words>1392</Words>
  <Application>Microsoft Office PowerPoint</Application>
  <PresentationFormat>Custom</PresentationFormat>
  <Paragraphs>178</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79</cp:revision>
  <dcterms:created xsi:type="dcterms:W3CDTF">2019-03-12T18:14:39Z</dcterms:created>
  <dcterms:modified xsi:type="dcterms:W3CDTF">2019-04-05T21:47:43Z</dcterms:modified>
</cp:coreProperties>
</file>